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charts/chart6.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7.xml" ContentType="application/vnd.openxmlformats-officedocument.drawingml.chart+xml"/>
  <Override PartName="/ppt/drawings/drawing1.xml" ContentType="application/vnd.openxmlformats-officedocument.drawingml.chartshapes+xml"/>
  <Override PartName="/ppt/notesSlides/notesSlide19.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20.xml" ContentType="application/vnd.openxmlformats-officedocument.presentationml.notesSlide+xml"/>
  <Override PartName="/ppt/charts/chart9.xml" ContentType="application/vnd.openxmlformats-officedocument.drawingml.chart+xml"/>
  <Override PartName="/ppt/drawings/drawing3.xml" ContentType="application/vnd.openxmlformats-officedocument.drawingml.chartshapes+xml"/>
  <Override PartName="/ppt/notesSlides/notesSlide21.xml" ContentType="application/vnd.openxmlformats-officedocument.presentationml.notesSlide+xml"/>
  <Override PartName="/ppt/charts/chart10.xml" ContentType="application/vnd.openxmlformats-officedocument.drawingml.chart+xml"/>
  <Override PartName="/ppt/drawings/drawing4.xml" ContentType="application/vnd.openxmlformats-officedocument.drawingml.chartshapes+xml"/>
  <Override PartName="/ppt/notesSlides/notesSlide22.xml" ContentType="application/vnd.openxmlformats-officedocument.presentationml.notesSlide+xml"/>
  <Override PartName="/ppt/charts/chart11.xml" ContentType="application/vnd.openxmlformats-officedocument.drawingml.chart+xml"/>
  <Override PartName="/ppt/notesSlides/notesSlide23.xml" ContentType="application/vnd.openxmlformats-officedocument.presentationml.notesSlid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46"/>
  </p:notesMasterIdLst>
  <p:handoutMasterIdLst>
    <p:handoutMasterId r:id="rId47"/>
  </p:handoutMasterIdLst>
  <p:sldIdLst>
    <p:sldId id="387" r:id="rId3"/>
    <p:sldId id="406" r:id="rId4"/>
    <p:sldId id="439" r:id="rId5"/>
    <p:sldId id="408" r:id="rId6"/>
    <p:sldId id="411" r:id="rId7"/>
    <p:sldId id="413" r:id="rId8"/>
    <p:sldId id="409" r:id="rId9"/>
    <p:sldId id="420" r:id="rId10"/>
    <p:sldId id="407" r:id="rId11"/>
    <p:sldId id="410" r:id="rId12"/>
    <p:sldId id="412" r:id="rId13"/>
    <p:sldId id="421" r:id="rId14"/>
    <p:sldId id="422" r:id="rId15"/>
    <p:sldId id="423" r:id="rId16"/>
    <p:sldId id="425" r:id="rId17"/>
    <p:sldId id="424" r:id="rId18"/>
    <p:sldId id="426" r:id="rId19"/>
    <p:sldId id="402" r:id="rId20"/>
    <p:sldId id="429" r:id="rId21"/>
    <p:sldId id="396" r:id="rId22"/>
    <p:sldId id="390" r:id="rId23"/>
    <p:sldId id="434" r:id="rId24"/>
    <p:sldId id="391" r:id="rId25"/>
    <p:sldId id="394" r:id="rId26"/>
    <p:sldId id="393" r:id="rId27"/>
    <p:sldId id="397" r:id="rId28"/>
    <p:sldId id="435" r:id="rId29"/>
    <p:sldId id="436" r:id="rId30"/>
    <p:sldId id="403" r:id="rId31"/>
    <p:sldId id="430" r:id="rId32"/>
    <p:sldId id="405" r:id="rId33"/>
    <p:sldId id="414" r:id="rId34"/>
    <p:sldId id="415" r:id="rId35"/>
    <p:sldId id="416" r:id="rId36"/>
    <p:sldId id="417" r:id="rId37"/>
    <p:sldId id="418" r:id="rId38"/>
    <p:sldId id="419" r:id="rId39"/>
    <p:sldId id="404" r:id="rId40"/>
    <p:sldId id="427" r:id="rId41"/>
    <p:sldId id="432" r:id="rId42"/>
    <p:sldId id="433" r:id="rId43"/>
    <p:sldId id="401" r:id="rId44"/>
    <p:sldId id="428" r:id="rId45"/>
  </p:sldIdLst>
  <p:sldSz cx="24384000" cy="13716000"/>
  <p:notesSz cx="6858000" cy="9144000"/>
  <p:embeddedFontLst>
    <p:embeddedFont>
      <p:font typeface="Consolas" panose="020B0609020204030204" pitchFamily="49" charset="0"/>
      <p:regular r:id="rId48"/>
      <p:bold r:id="rId49"/>
      <p:italic r:id="rId50"/>
      <p:boldItalic r:id="rId51"/>
    </p:embeddedFont>
    <p:embeddedFont>
      <p:font typeface="Heavyweight" panose="00000400000000000000" pitchFamily="2" charset="0"/>
      <p:regular r:id="rId52"/>
    </p:embeddedFont>
    <p:embeddedFont>
      <p:font typeface="Web Symbols" pitchFamily="50" charset="0"/>
      <p:regular r:id="rId53"/>
    </p:embeddedFont>
    <p:embeddedFont>
      <p:font typeface="Cambria Math" panose="02040503050406030204" pitchFamily="18" charset="0"/>
      <p:regular r:id="rId54"/>
    </p:embeddedFont>
    <p:embeddedFont>
      <p:font typeface="Daniel Black" pitchFamily="50" charset="0"/>
      <p:bold r:id="rId55"/>
    </p:embeddedFont>
    <p:embeddedFont>
      <p:font typeface="Calibri" panose="020F0502020204030204" pitchFamily="34" charset="0"/>
      <p:regular r:id="rId56"/>
      <p:bold r:id="rId57"/>
      <p:italic r:id="rId58"/>
      <p:boldItalic r:id="rId59"/>
    </p:embeddedFont>
    <p:embeddedFont>
      <p:font typeface="Roboto" panose="02000000000000000000" pitchFamily="2" charset="0"/>
      <p:regular r:id="rId60"/>
    </p:embeddedFont>
    <p:embeddedFont>
      <p:font typeface="nevis Bold" panose="02000800000000000000" pitchFamily="2" charset="0"/>
      <p:bold r:id="rId61"/>
    </p:embeddedFont>
    <p:embeddedFont>
      <p:font typeface="Adhesive Nr. Seven Banners" pitchFamily="2" charset="0"/>
      <p:regular r:id="rId62"/>
    </p:embeddedFont>
    <p:embeddedFont>
      <p:font typeface="Veneer extras" panose="02000806000000000000" pitchFamily="50" charset="0"/>
      <p:regular r:id="rId63"/>
    </p:embeddedFont>
    <p:embeddedFont>
      <p:font typeface="Entypo" pitchFamily="50" charset="0"/>
      <p:regular r:id="rId64"/>
    </p:embeddedFont>
    <p:embeddedFont>
      <p:font typeface="Veneer extras" panose="02000806000000000000" pitchFamily="50" charset="0"/>
      <p:regular r:id="rId63"/>
    </p:embeddedFont>
    <p:embeddedFont>
      <p:font typeface="Nevis" panose="02000800000000000000" pitchFamily="2" charset="0"/>
      <p:bold r:id="rId65"/>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73" autoAdjust="0"/>
    <p:restoredTop sz="67434" autoAdjust="0"/>
  </p:normalViewPr>
  <p:slideViewPr>
    <p:cSldViewPr showGuides="1">
      <p:cViewPr varScale="1">
        <p:scale>
          <a:sx n="31" d="100"/>
          <a:sy n="31" d="100"/>
        </p:scale>
        <p:origin x="1584" y="84"/>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29156432"/>
        <c:axId val="32915525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9156432"/>
        <c:scaling>
          <c:orientation val="minMax"/>
        </c:scaling>
        <c:delete val="1"/>
        <c:axPos val="b"/>
        <c:numFmt formatCode="General" sourceLinked="0"/>
        <c:majorTickMark val="out"/>
        <c:minorTickMark val="none"/>
        <c:tickLblPos val="nextTo"/>
        <c:crossAx val="329155256"/>
        <c:crosses val="autoZero"/>
        <c:auto val="1"/>
        <c:lblAlgn val="ctr"/>
        <c:lblOffset val="100"/>
        <c:noMultiLvlLbl val="0"/>
      </c:catAx>
      <c:valAx>
        <c:axId val="32915525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15643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9976688"/>
        <c:axId val="32997120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9976688"/>
        <c:scaling>
          <c:orientation val="minMax"/>
        </c:scaling>
        <c:delete val="1"/>
        <c:axPos val="b"/>
        <c:numFmt formatCode="General" sourceLinked="0"/>
        <c:majorTickMark val="in"/>
        <c:minorTickMark val="none"/>
        <c:tickLblPos val="nextTo"/>
        <c:crossAx val="329971200"/>
        <c:crosses val="autoZero"/>
        <c:auto val="1"/>
        <c:lblAlgn val="ctr"/>
        <c:lblOffset val="100"/>
        <c:tickLblSkip val="1"/>
        <c:tickMarkSkip val="1"/>
        <c:noMultiLvlLbl val="0"/>
      </c:catAx>
      <c:valAx>
        <c:axId val="32997120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97668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1081920"/>
        <c:axId val="33289128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1081920"/>
        <c:scaling>
          <c:orientation val="minMax"/>
        </c:scaling>
        <c:delete val="1"/>
        <c:axPos val="b"/>
        <c:numFmt formatCode="General" sourceLinked="0"/>
        <c:majorTickMark val="in"/>
        <c:minorTickMark val="none"/>
        <c:tickLblPos val="nextTo"/>
        <c:crossAx val="332891288"/>
        <c:crosses val="autoZero"/>
        <c:auto val="1"/>
        <c:lblAlgn val="ctr"/>
        <c:lblOffset val="100"/>
        <c:tickLblSkip val="1"/>
        <c:tickMarkSkip val="1"/>
        <c:noMultiLvlLbl val="0"/>
      </c:catAx>
      <c:valAx>
        <c:axId val="33289128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108192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2887760"/>
        <c:axId val="33289089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2887760"/>
        <c:scaling>
          <c:orientation val="minMax"/>
        </c:scaling>
        <c:delete val="1"/>
        <c:axPos val="b"/>
        <c:numFmt formatCode="General" sourceLinked="0"/>
        <c:majorTickMark val="in"/>
        <c:minorTickMark val="none"/>
        <c:tickLblPos val="nextTo"/>
        <c:crossAx val="332890896"/>
        <c:crosses val="autoZero"/>
        <c:auto val="1"/>
        <c:lblAlgn val="ctr"/>
        <c:lblOffset val="100"/>
        <c:tickLblSkip val="1"/>
        <c:tickMarkSkip val="1"/>
        <c:noMultiLvlLbl val="0"/>
      </c:catAx>
      <c:valAx>
        <c:axId val="33289089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28877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29148984"/>
        <c:axId val="32914976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9148984"/>
        <c:scaling>
          <c:orientation val="minMax"/>
        </c:scaling>
        <c:delete val="1"/>
        <c:axPos val="b"/>
        <c:numFmt formatCode="General" sourceLinked="0"/>
        <c:majorTickMark val="out"/>
        <c:minorTickMark val="none"/>
        <c:tickLblPos val="nextTo"/>
        <c:crossAx val="329149768"/>
        <c:crosses val="autoZero"/>
        <c:auto val="1"/>
        <c:lblAlgn val="ctr"/>
        <c:lblOffset val="100"/>
        <c:noMultiLvlLbl val="0"/>
      </c:catAx>
      <c:valAx>
        <c:axId val="32914976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14898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29152904"/>
        <c:axId val="32915368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9152904"/>
        <c:scaling>
          <c:orientation val="minMax"/>
        </c:scaling>
        <c:delete val="1"/>
        <c:axPos val="b"/>
        <c:numFmt formatCode="General" sourceLinked="0"/>
        <c:majorTickMark val="out"/>
        <c:minorTickMark val="none"/>
        <c:tickLblPos val="nextTo"/>
        <c:crossAx val="329153688"/>
        <c:crosses val="autoZero"/>
        <c:auto val="1"/>
        <c:lblAlgn val="ctr"/>
        <c:lblOffset val="100"/>
        <c:noMultiLvlLbl val="0"/>
      </c:catAx>
      <c:valAx>
        <c:axId val="32915368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15290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183417248"/>
        <c:axId val="32997512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183417248"/>
        <c:scaling>
          <c:orientation val="minMax"/>
        </c:scaling>
        <c:delete val="1"/>
        <c:axPos val="b"/>
        <c:numFmt formatCode="General" sourceLinked="0"/>
        <c:majorTickMark val="out"/>
        <c:minorTickMark val="none"/>
        <c:tickLblPos val="nextTo"/>
        <c:crossAx val="329975120"/>
        <c:crosses val="autoZero"/>
        <c:auto val="1"/>
        <c:lblAlgn val="ctr"/>
        <c:lblOffset val="100"/>
        <c:noMultiLvlLbl val="0"/>
      </c:catAx>
      <c:valAx>
        <c:axId val="32997512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18341724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29971592"/>
        <c:axId val="32997080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9971592"/>
        <c:scaling>
          <c:orientation val="minMax"/>
        </c:scaling>
        <c:delete val="1"/>
        <c:axPos val="b"/>
        <c:numFmt formatCode="General" sourceLinked="0"/>
        <c:majorTickMark val="out"/>
        <c:minorTickMark val="none"/>
        <c:tickLblPos val="nextTo"/>
        <c:crossAx val="329970808"/>
        <c:crosses val="autoZero"/>
        <c:auto val="1"/>
        <c:lblAlgn val="ctr"/>
        <c:lblOffset val="100"/>
        <c:noMultiLvlLbl val="0"/>
      </c:catAx>
      <c:valAx>
        <c:axId val="32997080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97159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29975904"/>
        <c:axId val="32997316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29975904"/>
        <c:scaling>
          <c:orientation val="minMax"/>
        </c:scaling>
        <c:delete val="0"/>
        <c:axPos val="b"/>
        <c:numFmt formatCode="General" sourceLinked="0"/>
        <c:majorTickMark val="out"/>
        <c:minorTickMark val="none"/>
        <c:tickLblPos val="none"/>
        <c:crossAx val="329973160"/>
        <c:crosses val="autoZero"/>
        <c:auto val="1"/>
        <c:lblAlgn val="ctr"/>
        <c:lblOffset val="100"/>
        <c:noMultiLvlLbl val="0"/>
      </c:catAx>
      <c:valAx>
        <c:axId val="32997316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997590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1075648"/>
        <c:axId val="33107956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1075648"/>
        <c:scaling>
          <c:orientation val="minMax"/>
        </c:scaling>
        <c:delete val="1"/>
        <c:axPos val="b"/>
        <c:numFmt formatCode="General" sourceLinked="0"/>
        <c:majorTickMark val="in"/>
        <c:minorTickMark val="none"/>
        <c:tickLblPos val="nextTo"/>
        <c:crossAx val="331079568"/>
        <c:crosses val="autoZero"/>
        <c:auto val="1"/>
        <c:lblAlgn val="ctr"/>
        <c:lblOffset val="100"/>
        <c:tickLblSkip val="1"/>
        <c:tickMarkSkip val="1"/>
        <c:noMultiLvlLbl val="0"/>
      </c:catAx>
      <c:valAx>
        <c:axId val="33107956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107564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1079960"/>
        <c:axId val="33108113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1079960"/>
        <c:scaling>
          <c:orientation val="minMax"/>
        </c:scaling>
        <c:delete val="1"/>
        <c:axPos val="b"/>
        <c:numFmt formatCode="General" sourceLinked="0"/>
        <c:majorTickMark val="in"/>
        <c:minorTickMark val="none"/>
        <c:tickLblPos val="nextTo"/>
        <c:crossAx val="331081136"/>
        <c:crosses val="autoZero"/>
        <c:auto val="1"/>
        <c:lblAlgn val="ctr"/>
        <c:lblOffset val="100"/>
        <c:tickLblSkip val="1"/>
        <c:tickMarkSkip val="1"/>
        <c:noMultiLvlLbl val="0"/>
      </c:catAx>
      <c:valAx>
        <c:axId val="33108113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10799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31080352"/>
        <c:axId val="33108231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31080352"/>
        <c:scaling>
          <c:orientation val="minMax"/>
        </c:scaling>
        <c:delete val="1"/>
        <c:axPos val="b"/>
        <c:numFmt formatCode="General" sourceLinked="0"/>
        <c:majorTickMark val="in"/>
        <c:minorTickMark val="none"/>
        <c:tickLblPos val="nextTo"/>
        <c:crossAx val="331082312"/>
        <c:crosses val="autoZero"/>
        <c:auto val="1"/>
        <c:lblAlgn val="ctr"/>
        <c:lblOffset val="100"/>
        <c:tickLblSkip val="1"/>
        <c:tickMarkSkip val="1"/>
        <c:noMultiLvlLbl val="0"/>
      </c:catAx>
      <c:valAx>
        <c:axId val="33108231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3108035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12/3/2014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12/3/2014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14</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FF up to 130+</a:t>
            </a:r>
            <a:r>
              <a:rPr lang="en-US" baseline="0" dirty="0" smtClean="0"/>
              <a:t> MB</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904981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Categories </a:t>
            </a:r>
            <a:r>
              <a:rPr lang="en-US" dirty="0" smtClean="0"/>
              <a:t>from: http://timkadlec.com/2014/11/performance-budget-metrics/</a:t>
            </a:r>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2551715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52" name="Oval 51"/>
          <p:cNvSpPr/>
          <p:nvPr userDrawn="1"/>
        </p:nvSpPr>
        <p:spPr bwMode="auto">
          <a:xfrm>
            <a:off x="1247330"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Oval 65"/>
          <p:cNvSpPr/>
          <p:nvPr userDrawn="1"/>
        </p:nvSpPr>
        <p:spPr bwMode="auto">
          <a:xfrm>
            <a:off x="6982884"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Oval 69"/>
          <p:cNvSpPr/>
          <p:nvPr userDrawn="1"/>
        </p:nvSpPr>
        <p:spPr bwMode="auto">
          <a:xfrm>
            <a:off x="18511337"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12768064"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7" name="Text Placeholder 12"/>
          <p:cNvSpPr>
            <a:spLocks noGrp="1"/>
          </p:cNvSpPr>
          <p:nvPr>
            <p:ph type="body" sz="quarter" idx="28" hasCustomPrompt="1"/>
          </p:nvPr>
        </p:nvSpPr>
        <p:spPr>
          <a:xfrm>
            <a:off x="7258280"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6964306"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1" name="Text Placeholder 12"/>
          <p:cNvSpPr>
            <a:spLocks noGrp="1"/>
          </p:cNvSpPr>
          <p:nvPr>
            <p:ph type="body" sz="quarter" idx="31" hasCustomPrompt="1"/>
          </p:nvPr>
        </p:nvSpPr>
        <p:spPr>
          <a:xfrm>
            <a:off x="18728949"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5" name="Text Placeholder 12"/>
          <p:cNvSpPr>
            <a:spLocks noGrp="1"/>
          </p:cNvSpPr>
          <p:nvPr>
            <p:ph type="body" sz="quarter" idx="34" hasCustomPrompt="1"/>
          </p:nvPr>
        </p:nvSpPr>
        <p:spPr>
          <a:xfrm>
            <a:off x="1302542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888416"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pic>
        <p:nvPicPr>
          <p:cNvPr id="29" name="Picture 28"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36016" y="6497959"/>
            <a:ext cx="5760640" cy="1679215"/>
          </a:xfrm>
          <a:prstGeom prst="rect">
            <a:avLst/>
          </a:prstGeom>
        </p:spPr>
      </p:pic>
      <p:pic>
        <p:nvPicPr>
          <p:cNvPr id="28" name="Picture 27"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5376" y="6497959"/>
            <a:ext cx="5760640" cy="1679215"/>
          </a:xfrm>
          <a:prstGeom prst="rect">
            <a:avLst/>
          </a:prstGeom>
        </p:spPr>
      </p:pic>
      <p:pic>
        <p:nvPicPr>
          <p:cNvPr id="3" name="Picture 2"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736" y="6497959"/>
            <a:ext cx="5760640" cy="1679215"/>
          </a:xfrm>
          <a:prstGeom prst="rect">
            <a:avLst/>
          </a:prstGeom>
        </p:spPr>
      </p:pic>
      <p:pic>
        <p:nvPicPr>
          <p:cNvPr id="34" name="Picture 33"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96656" y="6497959"/>
            <a:ext cx="5760640" cy="1679215"/>
          </a:xfrm>
          <a:prstGeom prst="rect">
            <a:avLst/>
          </a:prstGeom>
        </p:spPr>
      </p:pic>
      <p:sp>
        <p:nvSpPr>
          <p:cNvPr id="76" name="Text Placeholder 12"/>
          <p:cNvSpPr>
            <a:spLocks noGrp="1"/>
          </p:cNvSpPr>
          <p:nvPr>
            <p:ph type="body" sz="quarter" idx="35" hasCustomPrompt="1"/>
          </p:nvPr>
        </p:nvSpPr>
        <p:spPr>
          <a:xfrm rot="21088643">
            <a:off x="13146537"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rot="21088643">
            <a:off x="1604415"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rot="21088643">
            <a:off x="7366443"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rot="21088643">
            <a:off x="18796414"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perf.rocks/" TargetMode="External"/><Relationship Id="rId4" Type="http://schemas.openxmlformats.org/officeDocument/2006/relationships/hyperlink" Target="http://perf-tooling.toda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hyperlink" Target="http://www.eecs.berkeley.edu/~rcs/research/interactive_latency.html" TargetMode="External"/><Relationship Id="rId2" Type="http://schemas.openxmlformats.org/officeDocument/2006/relationships/hyperlink" Target="http://timkadlec.com/2014/01/fast-enough/"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a:t>
            </a:r>
            <a:r>
              <a:rPr lang="en-US" smtClean="0"/>
              <a:t>To XYZ?</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Average vs. Median</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User Metrics</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Only technique that measures the “last mile”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Potentially generates lots of noise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fast is the page</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
        <p:nvSpPr>
          <p:cNvPr id="4" name="TextBox 3"/>
          <p:cNvSpPr txBox="1"/>
          <p:nvPr/>
        </p:nvSpPr>
        <p:spPr>
          <a:xfrm>
            <a:off x="14944041" y="8678540"/>
            <a:ext cx="7040783" cy="3154710"/>
          </a:xfrm>
          <a:prstGeom prst="rect">
            <a:avLst/>
          </a:prstGeom>
          <a:noFill/>
        </p:spPr>
        <p:txBody>
          <a:bodyPr wrap="square" rtlCol="0">
            <a:spAutoFit/>
          </a:bodyPr>
          <a:lstStyle/>
          <a:p>
            <a:r>
              <a:rPr lang="en-US" sz="19900" dirty="0" smtClean="0">
                <a:latin typeface="Veneer Extras" panose="02000806000000000000" pitchFamily="50" charset="0"/>
              </a:rPr>
              <a:t>-    +</a:t>
            </a:r>
            <a:endParaRPr lang="en-US" sz="19900" dirty="0">
              <a:latin typeface="Veneer Extras" panose="02000806000000000000"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9946" y="8678540"/>
            <a:ext cx="3228975" cy="3219450"/>
          </a:xfrm>
          <a:prstGeom prst="rect">
            <a:avLst/>
          </a:prstGeom>
        </p:spPr>
      </p:pic>
      <p:sp>
        <p:nvSpPr>
          <p:cNvPr id="6" name="TextBox 5"/>
          <p:cNvSpPr txBox="1"/>
          <p:nvPr/>
        </p:nvSpPr>
        <p:spPr>
          <a:xfrm>
            <a:off x="16888262" y="10533047"/>
            <a:ext cx="3080602" cy="1569660"/>
          </a:xfrm>
          <a:prstGeom prst="rect">
            <a:avLst/>
          </a:prstGeom>
          <a:noFill/>
        </p:spPr>
        <p:txBody>
          <a:bodyPr wrap="square" rtlCol="0">
            <a:prstTxWarp prst="textArchUp">
              <a:avLst/>
            </a:prstTxWarp>
            <a:spAutoFit/>
          </a:bodyPr>
          <a:lstStyle/>
          <a:p>
            <a:r>
              <a:rPr lang="en-US" sz="4800" dirty="0" smtClean="0">
                <a:solidFill>
                  <a:srgbClr val="141313"/>
                </a:solidFill>
                <a:latin typeface="Heavyweight" panose="00000400000000000000" pitchFamily="2" charset="0"/>
              </a:rPr>
              <a:t>works on </a:t>
            </a:r>
            <a:br>
              <a:rPr lang="en-US" sz="4800" dirty="0" smtClean="0">
                <a:solidFill>
                  <a:srgbClr val="141313"/>
                </a:solidFill>
                <a:latin typeface="Heavyweight" panose="00000400000000000000" pitchFamily="2" charset="0"/>
              </a:rPr>
            </a:br>
            <a:r>
              <a:rPr lang="en-US" sz="4800" dirty="0" smtClean="0">
                <a:solidFill>
                  <a:srgbClr val="141313"/>
                </a:solidFill>
                <a:latin typeface="Heavyweight" panose="00000400000000000000" pitchFamily="2" charset="0"/>
              </a:rPr>
              <a:t>my machine</a:t>
            </a:r>
            <a:endParaRPr lang="en-US" sz="48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324459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53066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normAutofit fontScale="85000" lnSpcReduction="10000"/>
          </a:bodyPr>
          <a:lstStyle/>
          <a:p>
            <a:r>
              <a:rPr lang="en-US" dirty="0" smtClean="0"/>
              <a:t>Too much data can be a problem</a:t>
            </a:r>
          </a:p>
          <a:p>
            <a:pPr lvl="1"/>
            <a:r>
              <a:rPr lang="en-US" dirty="0" smtClean="0"/>
              <a:t>Re-encode</a:t>
            </a:r>
          </a:p>
          <a:p>
            <a:pPr lvl="1"/>
            <a:r>
              <a:rPr lang="en-US" dirty="0" smtClean="0"/>
              <a:t>Split across beacons to get partial results</a:t>
            </a:r>
          </a:p>
          <a:p>
            <a:pPr lvl="1"/>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lvl="1"/>
            <a:r>
              <a:rPr lang="en-US" dirty="0" smtClean="0">
                <a:cs typeface="Consolas" panose="020B0609020204030204" pitchFamily="49" charset="0"/>
              </a:rPr>
              <a:t>Use DomString instead of FormData</a:t>
            </a:r>
          </a:p>
          <a:p>
            <a:pPr lvl="1"/>
            <a:r>
              <a:rPr lang="en-US" dirty="0" smtClean="0">
                <a:cs typeface="Consolas" panose="020B0609020204030204" pitchFamily="49" charset="0"/>
              </a:rPr>
              <a:t>Turn on Beacon in Chrome: </a:t>
            </a:r>
            <a:r>
              <a:rPr lang="en-US" dirty="0"/>
              <a:t>chrome://flags/#</a:t>
            </a:r>
            <a:r>
              <a:rPr lang="en-US" dirty="0" smtClean="0"/>
              <a:t>enable-experimental-web-platform-features (full in 39)</a:t>
            </a:r>
          </a:p>
          <a:p>
            <a:r>
              <a:rPr lang="en-US" dirty="0" smtClean="0"/>
              <a:t>Turn on Resource Timing in FF: about:config</a:t>
            </a:r>
            <a:r>
              <a:rPr lang="en-US" dirty="0"/>
              <a:t> </a:t>
            </a:r>
            <a:r>
              <a:rPr lang="en-US" dirty="0" smtClean="0"/>
              <a:t>dom.enable_resource_timing (full in 34)</a:t>
            </a:r>
          </a:p>
          <a:p>
            <a:r>
              <a:rPr lang="en-US" dirty="0" smtClean="0"/>
              <a:t>Chrome &amp; Opera limit to about 16KB. FF no limit it seems</a:t>
            </a:r>
          </a:p>
          <a:p>
            <a:r>
              <a:rPr lang="en-US" dirty="0" smtClean="0"/>
              <a:t>Helps to preserve log on Console and Network tabs</a:t>
            </a:r>
            <a:endParaRPr lang="en-US" dirty="0"/>
          </a:p>
        </p:txBody>
      </p:sp>
      <p:sp>
        <p:nvSpPr>
          <p:cNvPr id="38913" name="Rectangle 1"/>
          <p:cNvSpPr>
            <a:spLocks noGrp="1" noChangeArrowheads="1"/>
          </p:cNvSpPr>
          <p:nvPr>
            <p:ph type="title"/>
          </p:nvPr>
        </p:nvSpPr>
        <p:spPr/>
        <p:txBody>
          <a:bodyPr>
            <a:noAutofit/>
          </a:bodyPr>
          <a:lstStyle/>
          <a:p>
            <a:r>
              <a:rPr lang="en-US" dirty="0" smtClean="0"/>
              <a:t>YOUR BULLETED LIST</a:t>
            </a:r>
            <a:endParaRPr lang="en-US" dirty="0"/>
          </a:p>
        </p:txBody>
      </p:sp>
    </p:spTree>
    <p:extLst>
      <p:ext uri="{BB962C8B-B14F-4D97-AF65-F5344CB8AC3E}">
        <p14:creationId xmlns:p14="http://schemas.microsoft.com/office/powerpoint/2010/main" val="17368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err="1"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err="1"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twttr.events.bind</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performance.mark</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performance.measure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a:t>
            </a:r>
            <a:r>
              <a:rPr lang="en-US" sz="4400" b="1" dirty="0" err="1">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err="1"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6863417"/>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accent2"/>
                </a:solidFill>
                <a:latin typeface="Consolas" panose="020B0609020204030204" pitchFamily="49" charset="0"/>
                <a:cs typeface="Consolas" panose="020B0609020204030204" pitchFamily="49" charset="0"/>
              </a:rPr>
              <a:t>var</a:t>
            </a:r>
            <a:r>
              <a:rPr lang="en-US" sz="4400" b="1" dirty="0">
                <a:solidFill>
                  <a:schemeClr val="accent2"/>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resources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a:t>
            </a:r>
            <a:r>
              <a:rPr lang="en-US" sz="4400" b="1" dirty="0" err="1">
                <a:solidFill>
                  <a:schemeClr val="tx1"/>
                </a:solidFill>
                <a:latin typeface="Consolas" panose="020B0609020204030204" pitchFamily="49" charset="0"/>
                <a:cs typeface="Consolas" panose="020B0609020204030204" pitchFamily="49" charset="0"/>
              </a:rPr>
              <a:t>performance.getEntriesByType</a:t>
            </a:r>
            <a:r>
              <a:rPr lang="en-US" sz="4400" b="1" dirty="0">
                <a:solidFill>
                  <a:schemeClr val="tx1"/>
                </a:solidFill>
                <a:latin typeface="Consolas" panose="020B0609020204030204" pitchFamily="49" charset="0"/>
                <a:cs typeface="Consolas" panose="020B0609020204030204" pitchFamily="49" charset="0"/>
              </a:rPr>
              <a:t>(</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smtClean="0">
                <a:solidFill>
                  <a:schemeClr val="tx1"/>
                </a:solidFill>
                <a:latin typeface="Consolas" panose="020B0609020204030204" pitchFamily="49" charset="0"/>
                <a:cs typeface="Consolas" panose="020B0609020204030204" pitchFamily="49" charset="0"/>
              </a:rPr>
              <a:t>navigator.sendBeacon</a:t>
            </a:r>
            <a:r>
              <a:rPr lang="en-US" sz="4400" b="1" dirty="0" smtClean="0">
                <a:solidFill>
                  <a:schemeClr val="tx1"/>
                </a:solidFill>
                <a:latin typeface="Consolas" panose="020B0609020204030204" pitchFamily="49" charset="0"/>
                <a:cs typeface="Consolas" panose="020B0609020204030204" pitchFamily="49" charset="0"/>
              </a:rPr>
              <a:t>(</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err="1">
                <a:solidFill>
                  <a:schemeClr val="tx1"/>
                </a:solidFill>
                <a:latin typeface="Consolas" panose="020B0609020204030204" pitchFamily="49" charset="0"/>
                <a:cs typeface="Consolas" panose="020B0609020204030204" pitchFamily="49" charset="0"/>
              </a:rPr>
              <a:t>JSON.stringify</a:t>
            </a:r>
            <a:r>
              <a:rPr lang="en-US" sz="4400" b="1" dirty="0">
                <a:solidFill>
                  <a:schemeClr val="tx1"/>
                </a:solidFill>
                <a:latin typeface="Consolas" panose="020B0609020204030204" pitchFamily="49" charset="0"/>
                <a:cs typeface="Consolas" panose="020B0609020204030204" pitchFamily="49" charset="0"/>
              </a:rPr>
              <a:t>(rum)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07" y="4042224"/>
            <a:ext cx="2245886" cy="2245884"/>
          </a:xfrm>
          <a:prstGeom prst="rect">
            <a:avLst/>
          </a:prstGeom>
        </p:spPr>
      </p:pic>
      <p:sp>
        <p:nvSpPr>
          <p:cNvPr id="27" name="Text Placeholder 26"/>
          <p:cNvSpPr>
            <a:spLocks noGrp="1"/>
          </p:cNvSpPr>
          <p:nvPr>
            <p:ph type="body" sz="quarter" idx="26"/>
          </p:nvPr>
        </p:nvSpPr>
        <p:spPr/>
        <p:txBody>
          <a:bodyPr/>
          <a:lstStyle/>
          <a:p>
            <a:r>
              <a:rPr lang="en-US" dirty="0" smtClean="0"/>
              <a:t>MILESTONE</a:t>
            </a:r>
            <a:endParaRPr lang="en-US" dirty="0"/>
          </a:p>
        </p:txBody>
      </p:sp>
      <p:sp>
        <p:nvSpPr>
          <p:cNvPr id="28" name="Text Placeholder 27"/>
          <p:cNvSpPr>
            <a:spLocks noGrp="1"/>
          </p:cNvSpPr>
          <p:nvPr>
            <p:ph type="body" sz="quarter" idx="27"/>
          </p:nvPr>
        </p:nvSpPr>
        <p:spPr/>
        <p:txBody>
          <a:bodyPr/>
          <a:lstStyle/>
          <a:p>
            <a:r>
              <a:rPr lang="en-US" dirty="0"/>
              <a:t>Add some text here to describe the information and data presented here. </a:t>
            </a:r>
          </a:p>
          <a:p>
            <a:endParaRPr lang="en-US" dirty="0"/>
          </a:p>
        </p:txBody>
      </p:sp>
      <p:sp>
        <p:nvSpPr>
          <p:cNvPr id="31" name="Text Placeholder 30"/>
          <p:cNvSpPr>
            <a:spLocks noGrp="1"/>
          </p:cNvSpPr>
          <p:nvPr>
            <p:ph type="body" sz="quarter" idx="30"/>
          </p:nvPr>
        </p:nvSpPr>
        <p:spPr/>
        <p:txBody>
          <a:bodyPr/>
          <a:lstStyle/>
          <a:p>
            <a:r>
              <a:rPr lang="en-US" dirty="0"/>
              <a:t>Add some text here to describe the information and data presented here. </a:t>
            </a:r>
          </a:p>
          <a:p>
            <a:endParaRPr lang="en-US" dirty="0"/>
          </a:p>
        </p:txBody>
      </p:sp>
      <p:sp>
        <p:nvSpPr>
          <p:cNvPr id="34" name="Text Placeholder 33"/>
          <p:cNvSpPr>
            <a:spLocks noGrp="1"/>
          </p:cNvSpPr>
          <p:nvPr>
            <p:ph type="body" sz="quarter" idx="33"/>
          </p:nvPr>
        </p:nvSpPr>
        <p:spPr/>
        <p:txBody>
          <a:bodyPr/>
          <a:lstStyle/>
          <a:p>
            <a:r>
              <a:rPr lang="en-US" dirty="0"/>
              <a:t>Add some text here to describe the information and data presented here. </a:t>
            </a:r>
          </a:p>
          <a:p>
            <a:endParaRPr lang="en-US" dirty="0"/>
          </a:p>
        </p:txBody>
      </p:sp>
      <p:sp>
        <p:nvSpPr>
          <p:cNvPr id="37" name="Text Placeholder 36"/>
          <p:cNvSpPr>
            <a:spLocks noGrp="1"/>
          </p:cNvSpPr>
          <p:nvPr>
            <p:ph type="body" sz="quarter" idx="36"/>
          </p:nvPr>
        </p:nvSpPr>
        <p:spPr/>
        <p:txBody>
          <a:bodyPr/>
          <a:lstStyle/>
          <a:p>
            <a:r>
              <a:rPr lang="en-US" dirty="0"/>
              <a:t>Add some text here to describe the information and data presented here. </a:t>
            </a:r>
          </a:p>
          <a:p>
            <a:endParaRPr lang="en-US" dirty="0"/>
          </a:p>
        </p:txBody>
      </p:sp>
      <p:sp>
        <p:nvSpPr>
          <p:cNvPr id="25" name="Title 24"/>
          <p:cNvSpPr>
            <a:spLocks noGrp="1"/>
          </p:cNvSpPr>
          <p:nvPr>
            <p:ph type="title"/>
          </p:nvPr>
        </p:nvSpPr>
        <p:spPr/>
        <p:txBody>
          <a:bodyPr/>
          <a:lstStyle/>
          <a:p>
            <a:r>
              <a:rPr lang="en-US" dirty="0" err="1" smtClean="0"/>
              <a:t>mETRICS</a:t>
            </a:r>
            <a:endParaRPr lang="en-US" dirty="0"/>
          </a:p>
        </p:txBody>
      </p:sp>
      <p:sp>
        <p:nvSpPr>
          <p:cNvPr id="36" name="Text Placeholder 35"/>
          <p:cNvSpPr>
            <a:spLocks noGrp="1"/>
          </p:cNvSpPr>
          <p:nvPr>
            <p:ph type="body" sz="quarter" idx="35"/>
          </p:nvPr>
        </p:nvSpPr>
        <p:spPr/>
        <p:txBody>
          <a:bodyPr/>
          <a:lstStyle/>
          <a:p>
            <a:r>
              <a:rPr lang="en-US" dirty="0" smtClean="0"/>
              <a:t>RULE BASED</a:t>
            </a:r>
            <a:endParaRPr lang="en-US" dirty="0"/>
          </a:p>
        </p:txBody>
      </p:sp>
      <p:sp>
        <p:nvSpPr>
          <p:cNvPr id="30" name="Text Placeholder 29"/>
          <p:cNvSpPr>
            <a:spLocks noGrp="1"/>
          </p:cNvSpPr>
          <p:nvPr>
            <p:ph type="body" sz="quarter" idx="29"/>
          </p:nvPr>
        </p:nvSpPr>
        <p:spPr/>
        <p:txBody>
          <a:bodyPr/>
          <a:lstStyle/>
          <a:p>
            <a:r>
              <a:rPr lang="en-US" dirty="0"/>
              <a:t>QUANTITATIVE</a:t>
            </a:r>
          </a:p>
        </p:txBody>
      </p:sp>
      <p:sp>
        <p:nvSpPr>
          <p:cNvPr id="33" name="Text Placeholder 32"/>
          <p:cNvSpPr>
            <a:spLocks noGrp="1"/>
          </p:cNvSpPr>
          <p:nvPr>
            <p:ph type="body" sz="quarter" idx="32"/>
          </p:nvPr>
        </p:nvSpPr>
        <p:spPr/>
        <p:txBody>
          <a:bodyPr/>
          <a:lstStyle/>
          <a:p>
            <a:r>
              <a:rPr lang="en-US" dirty="0"/>
              <a:t>PERCEIVED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53414" y="4300452"/>
            <a:ext cx="1987658" cy="198765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74646" y="4042224"/>
            <a:ext cx="2493818" cy="2493818"/>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1984" b="17382"/>
          <a:stretch/>
        </p:blipFill>
        <p:spPr>
          <a:xfrm>
            <a:off x="7849253" y="404222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Testing</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Limited in browser &amp; geographical coverage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can I make the page faster</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Tree>
    <p:extLst>
      <p:ext uri="{BB962C8B-B14F-4D97-AF65-F5344CB8AC3E}">
        <p14:creationId xmlns:p14="http://schemas.microsoft.com/office/powerpoint/2010/main" val="225856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4"/>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Phantomas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UnCss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PerfBudget</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perf.rocks</a:t>
            </a:r>
            <a:endParaRPr lang="en-US" sz="3600" kern="0" dirty="0" smtClean="0">
              <a:latin typeface="nevis Bold" panose="02000800000000000000" pitchFamily="2"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6096000" y="5950059"/>
            <a:ext cx="12192000" cy="4401205"/>
          </a:xfrm>
          <a:prstGeom prst="rect">
            <a:avLst/>
          </a:prstGeom>
        </p:spPr>
        <p:txBody>
          <a:bodyPr>
            <a:spAutoFit/>
          </a:bodyPr>
          <a:lstStyle/>
          <a:p>
            <a:r>
              <a:rPr lang="en-US" dirty="0">
                <a:hlinkClick r:id="rId2"/>
              </a:rPr>
              <a:t>http://timkadlec.com/2014/01/fast-enough</a:t>
            </a:r>
            <a:r>
              <a:rPr lang="en-US" dirty="0" smtClean="0">
                <a:hlinkClick r:id="rId2"/>
              </a:rPr>
              <a:t>/</a:t>
            </a:r>
            <a:endParaRPr lang="en-US" dirty="0" smtClean="0"/>
          </a:p>
          <a:p>
            <a:endParaRPr lang="en-US" dirty="0"/>
          </a:p>
          <a:p>
            <a:r>
              <a:rPr lang="en-US">
                <a:hlinkClick r:id="rId3"/>
              </a:rPr>
              <a:t>http://www.eecs.berkeley.edu/~</a:t>
            </a:r>
            <a:r>
              <a:rPr lang="en-US" smtClean="0">
                <a:hlinkClick r:id="rId3"/>
              </a:rPr>
              <a:t>rcs/research/interactive_latency.html</a:t>
            </a:r>
            <a:r>
              <a:rPr lang="en-US" smtClean="0"/>
              <a:t> </a:t>
            </a: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976" y="2969568"/>
            <a:ext cx="2476500" cy="1333500"/>
          </a:xfrm>
          <a:prstGeom prst="rect">
            <a:avLst/>
          </a:prstGeom>
        </p:spPr>
      </p:pic>
    </p:spTree>
    <p:extLst>
      <p:ext uri="{BB962C8B-B14F-4D97-AF65-F5344CB8AC3E}">
        <p14:creationId xmlns:p14="http://schemas.microsoft.com/office/powerpoint/2010/main" val="72067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me</a:t>
            </a:r>
            <a:br>
              <a:rPr lang="en-US" dirty="0" smtClean="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64" y="1174870"/>
            <a:ext cx="4392488" cy="98253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458" y="11760491"/>
            <a:ext cx="5081875" cy="19819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8104" y="11256679"/>
            <a:ext cx="6157308" cy="23140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4408" y="2890058"/>
            <a:ext cx="8110113" cy="8110113"/>
          </a:xfrm>
          <a:prstGeom prst="rect">
            <a:avLst/>
          </a:prstGeom>
          <a:ln>
            <a:noFill/>
          </a:ln>
          <a:effectLst/>
        </p:spPr>
      </p:pic>
      <p:sp>
        <p:nvSpPr>
          <p:cNvPr id="7" name="Rectangle 6"/>
          <p:cNvSpPr/>
          <p:nvPr/>
        </p:nvSpPr>
        <p:spPr>
          <a:xfrm>
            <a:off x="10499013" y="5273824"/>
            <a:ext cx="2880320" cy="4555093"/>
          </a:xfrm>
          <a:prstGeom prst="rect">
            <a:avLst/>
          </a:prstGeom>
        </p:spPr>
        <p:txBody>
          <a:bodyPr wrap="square">
            <a:spAutoFit/>
          </a:bodyPr>
          <a:lstStyle/>
          <a:p>
            <a:r>
              <a:rPr lang="en-US" sz="29000" spc="600" dirty="0">
                <a:solidFill>
                  <a:schemeClr val="accent1"/>
                </a:solidFill>
                <a:latin typeface="Veneer extras"/>
                <a:cs typeface="Veneer extras"/>
              </a:rPr>
              <a:t>O</a:t>
            </a:r>
            <a:endParaRPr lang="en-US" sz="29000" dirty="0">
              <a:solidFill>
                <a:schemeClr val="accent1"/>
              </a:solidFill>
            </a:endParaRPr>
          </a:p>
        </p:txBody>
      </p:sp>
    </p:spTree>
    <p:extLst>
      <p:ext uri="{BB962C8B-B14F-4D97-AF65-F5344CB8AC3E}">
        <p14:creationId xmlns:p14="http://schemas.microsoft.com/office/powerpoint/2010/main" val="167162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Title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388595"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21457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20902</TotalTime>
  <Pages>0</Pages>
  <Words>1687</Words>
  <Characters>0</Characters>
  <Application>Microsoft Office PowerPoint</Application>
  <PresentationFormat>Custom</PresentationFormat>
  <Lines>0</Lines>
  <Paragraphs>617</Paragraphs>
  <Slides>43</Slides>
  <Notes>23</Notes>
  <HiddenSlides>0</HiddenSlides>
  <MMClips>0</MMClips>
  <ScaleCrop>false</ScaleCrop>
  <HeadingPairs>
    <vt:vector size="6" baseType="variant">
      <vt:variant>
        <vt:lpstr>Fonts Used</vt:lpstr>
      </vt:variant>
      <vt:variant>
        <vt:i4>26</vt:i4>
      </vt:variant>
      <vt:variant>
        <vt:lpstr>Theme</vt:lpstr>
      </vt:variant>
      <vt:variant>
        <vt:i4>2</vt:i4>
      </vt:variant>
      <vt:variant>
        <vt:lpstr>Slide Titles</vt:lpstr>
      </vt:variant>
      <vt:variant>
        <vt:i4>43</vt:i4>
      </vt:variant>
    </vt:vector>
  </HeadingPairs>
  <TitlesOfParts>
    <vt:vector size="71" baseType="lpstr">
      <vt:lpstr>Consolas</vt:lpstr>
      <vt:lpstr>Heavyweight</vt:lpstr>
      <vt:lpstr>Langdon</vt:lpstr>
      <vt:lpstr>Lucida Grande</vt:lpstr>
      <vt:lpstr>ヒラギノ角ゴ ProN W6</vt:lpstr>
      <vt:lpstr>Web Symbols</vt:lpstr>
      <vt:lpstr>Cambria Math</vt:lpstr>
      <vt:lpstr>Daniel Black</vt:lpstr>
      <vt:lpstr>Gill Sans</vt:lpstr>
      <vt:lpstr>Calibri</vt:lpstr>
      <vt:lpstr>Roboto</vt:lpstr>
      <vt:lpstr>nevis Bold</vt:lpstr>
      <vt:lpstr>Adhesive Nr. Seven Banners</vt:lpstr>
      <vt:lpstr>Amatic SC Regular</vt:lpstr>
      <vt:lpstr>Courier New</vt:lpstr>
      <vt:lpstr>Miso</vt:lpstr>
      <vt:lpstr>Veneer extras</vt:lpstr>
      <vt:lpstr>ヒラギノ角ゴ ProN W3</vt:lpstr>
      <vt:lpstr>Novecento wide Book</vt:lpstr>
      <vt:lpstr>Entypo</vt:lpstr>
      <vt:lpstr>Wingdings</vt:lpstr>
      <vt:lpstr>Veneer extras</vt:lpstr>
      <vt:lpstr>Times New Roman</vt:lpstr>
      <vt:lpstr>Roboto Bold</vt:lpstr>
      <vt:lpstr>Nevis</vt:lpstr>
      <vt:lpstr>Amatic SC Bold</vt:lpstr>
      <vt:lpstr>Title &amp; Subtitle </vt:lpstr>
      <vt:lpstr>No Heading Pages</vt:lpstr>
      <vt:lpstr>Tracking Real World Web Performance</vt:lpstr>
      <vt:lpstr>OODA Loop</vt:lpstr>
      <vt:lpstr>mETRICS</vt:lpstr>
      <vt:lpstr>Metrics</vt:lpstr>
      <vt:lpstr>Time To First Byte</vt:lpstr>
      <vt:lpstr>Time To First Byte - details</vt:lpstr>
      <vt:lpstr>Time To Title</vt:lpstr>
      <vt:lpstr>Time To First Paint</vt:lpstr>
      <vt:lpstr>Time To DomContentLoaded</vt:lpstr>
      <vt:lpstr>Time To Load</vt:lpstr>
      <vt:lpstr>Time To XYZ?</vt:lpstr>
      <vt:lpstr>Average vs. Median</vt:lpstr>
      <vt:lpstr>Average vs. Median</vt:lpstr>
      <vt:lpstr>Average vs. Median</vt:lpstr>
      <vt:lpstr>Average vs. Median</vt:lpstr>
      <vt:lpstr>Average vs. Median</vt:lpstr>
      <vt:lpstr>Average vs. Median</vt:lpstr>
      <vt:lpstr>REAL USER METRICS</vt:lpstr>
      <vt:lpstr>Real User Metrics</vt:lpstr>
      <vt:lpstr>Web Performance Working Group</vt:lpstr>
      <vt:lpstr>Navigation Timing</vt:lpstr>
      <vt:lpstr>Navigation Timing</vt:lpstr>
      <vt:lpstr>Navigation Timing</vt:lpstr>
      <vt:lpstr>Resource Timing</vt:lpstr>
      <vt:lpstr>Resource Timing</vt:lpstr>
      <vt:lpstr>YOUR BULLETED LIST</vt:lpstr>
      <vt:lpstr>User Timing</vt:lpstr>
      <vt:lpstr>Beacon</vt:lpstr>
      <vt:lpstr>SYNTHETIC TESTING</vt:lpstr>
      <vt:lpstr>Synthetic Testing</vt:lpstr>
      <vt:lpstr>WebPagetest Locations</vt:lpstr>
      <vt:lpstr>Speed Index</vt:lpstr>
      <vt:lpstr>Speed Index</vt:lpstr>
      <vt:lpstr>Speed Index</vt:lpstr>
      <vt:lpstr>Speed Index</vt:lpstr>
      <vt:lpstr>Speed Index</vt:lpstr>
      <vt:lpstr>Speed Index</vt:lpstr>
      <vt:lpstr>CONTINUOUS IMPROVEMENT</vt:lpstr>
      <vt:lpstr>CI Tools</vt:lpstr>
      <vt:lpstr>What’s Fast Enough?</vt:lpstr>
      <vt:lpstr>PowerPoint Presentation</vt:lpstr>
      <vt:lpstr>Thank you</vt:lpstr>
      <vt:lpstr>Delete me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1021</cp:revision>
  <dcterms:modified xsi:type="dcterms:W3CDTF">2014-12-03T09:17:03Z</dcterms:modified>
</cp:coreProperties>
</file>